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5" r:id="rId4"/>
    <p:sldId id="258" r:id="rId5"/>
    <p:sldId id="259" r:id="rId6"/>
    <p:sldId id="262" r:id="rId7"/>
    <p:sldId id="263" r:id="rId8"/>
    <p:sldId id="264" r:id="rId9"/>
    <p:sldId id="260"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7" d="100"/>
          <a:sy n="117" d="100"/>
        </p:scale>
        <p:origin x="35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9643D-0276-C14F-F4F1-CEF052AA8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00F6471-5636-1DD5-49ED-4945B41732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16A9030-F775-ED9B-520B-F4B2EBC1B84F}"/>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5" name="Footer Placeholder 4">
            <a:extLst>
              <a:ext uri="{FF2B5EF4-FFF2-40B4-BE49-F238E27FC236}">
                <a16:creationId xmlns:a16="http://schemas.microsoft.com/office/drawing/2014/main" id="{01CFF57C-9422-BE03-0C72-234215B0B1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ECD883-2154-6D8B-CF31-292600BDFCE3}"/>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500736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10D57-8CA5-3506-8B56-8C302700DD0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0DC3543-7EBD-AF27-C547-45FFAD0E8D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66EC34-BFD1-4580-C674-689B248C0D73}"/>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5" name="Footer Placeholder 4">
            <a:extLst>
              <a:ext uri="{FF2B5EF4-FFF2-40B4-BE49-F238E27FC236}">
                <a16:creationId xmlns:a16="http://schemas.microsoft.com/office/drawing/2014/main" id="{E0863143-83C1-063E-5973-A7C57C1804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1E715C-8AF4-6B7A-8DB0-4E90C3274336}"/>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13279316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B84082-3548-841E-D45B-A46088198E9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B24909B-A9F6-B952-60B7-F24D3E7ACE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BD03F0-87D3-980D-FDEC-23E389AA0E3A}"/>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5" name="Footer Placeholder 4">
            <a:extLst>
              <a:ext uri="{FF2B5EF4-FFF2-40B4-BE49-F238E27FC236}">
                <a16:creationId xmlns:a16="http://schemas.microsoft.com/office/drawing/2014/main" id="{9E5CB757-B1B7-85FF-F686-9CB5B736264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3052B4-C634-8122-83A2-4ED0709292CD}"/>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964115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4F853-4832-8796-0549-96A5F986B83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14D1D3C-9528-EFA1-0049-636528BA79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C42CB8-EBD4-9ED4-C126-6F2869986295}"/>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5" name="Footer Placeholder 4">
            <a:extLst>
              <a:ext uri="{FF2B5EF4-FFF2-40B4-BE49-F238E27FC236}">
                <a16:creationId xmlns:a16="http://schemas.microsoft.com/office/drawing/2014/main" id="{1525C894-0A32-A6DD-B31E-BB55B20EC9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C298406-7F21-EE03-C422-E6F4CAEA0112}"/>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486120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E14C4-A529-CC44-A2EF-FE7CBA45C9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8ED3FFE-150B-2075-3E9E-39D744F1BD9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842198-9F8A-DCC0-A89F-DD1AF15B0E97}"/>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5" name="Footer Placeholder 4">
            <a:extLst>
              <a:ext uri="{FF2B5EF4-FFF2-40B4-BE49-F238E27FC236}">
                <a16:creationId xmlns:a16="http://schemas.microsoft.com/office/drawing/2014/main" id="{1F5C1A53-2912-BAFF-604D-D8F4F1FCF0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AA85F52-34D9-6AE7-55CA-565511DED888}"/>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2110813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40900-992C-8123-E071-FD840FE1A0B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E802281-A7D4-9538-0DEF-4231D5363B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B0D10B4-29D1-C7C2-E2B0-472429E5A6F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B863810-AE7A-E64F-901E-9832CDD83943}"/>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6" name="Footer Placeholder 5">
            <a:extLst>
              <a:ext uri="{FF2B5EF4-FFF2-40B4-BE49-F238E27FC236}">
                <a16:creationId xmlns:a16="http://schemas.microsoft.com/office/drawing/2014/main" id="{93F93838-6E37-DC29-11F0-960083EEE30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637F474-A8E3-DDEC-C78C-F8E7BC3E8FF6}"/>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2465176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FF0AC-A702-61A7-4C14-12396849915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D6297EF-F3B5-6AAF-EADE-37D425D647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AF4C43-ACBE-FBF0-E6A7-8B1BB7E113C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FFB4C4D-8F25-BA70-E9E8-97DA9A0DDC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A43BB4-2CD4-EDAF-0991-039415F3169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186A293-C6CE-87DF-8EB3-DE42AE69BDFD}"/>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8" name="Footer Placeholder 7">
            <a:extLst>
              <a:ext uri="{FF2B5EF4-FFF2-40B4-BE49-F238E27FC236}">
                <a16:creationId xmlns:a16="http://schemas.microsoft.com/office/drawing/2014/main" id="{89DEC15C-B273-9021-39B2-E301135F83D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0044AEB-DBEE-5FE1-622F-098F92FB8916}"/>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2375861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16B9F-C015-7C70-4BD2-528DCE2DBD4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8245234-C855-CE74-417A-D73ED8DE3113}"/>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4" name="Footer Placeholder 3">
            <a:extLst>
              <a:ext uri="{FF2B5EF4-FFF2-40B4-BE49-F238E27FC236}">
                <a16:creationId xmlns:a16="http://schemas.microsoft.com/office/drawing/2014/main" id="{300FC9FC-DCB2-2008-0B24-A3CDD9D29C6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B2B0997-7052-476D-F2B6-722794362E35}"/>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3717942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B170E7-21D5-D525-5797-21FDB65B0591}"/>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3" name="Footer Placeholder 2">
            <a:extLst>
              <a:ext uri="{FF2B5EF4-FFF2-40B4-BE49-F238E27FC236}">
                <a16:creationId xmlns:a16="http://schemas.microsoft.com/office/drawing/2014/main" id="{E8B78ADE-3FB1-69BB-83EB-4C2D8E82A2B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B596C41-E106-9C70-DE5E-CE13EEB6A1C6}"/>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2889844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F7806-DFAD-9FB9-C1D5-D5757CF2E6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A7B66D9-D548-28F4-C40D-9D7782F263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9E07794-4C88-D966-255B-E1C76F649B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5CDE4E-499F-1F0E-A2B7-4E2D51AA3C56}"/>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6" name="Footer Placeholder 5">
            <a:extLst>
              <a:ext uri="{FF2B5EF4-FFF2-40B4-BE49-F238E27FC236}">
                <a16:creationId xmlns:a16="http://schemas.microsoft.com/office/drawing/2014/main" id="{B47A1987-9E0C-B9FF-432A-91702801E2A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792537C-F455-2973-814B-040C7A7086FE}"/>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840444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BF863-409A-DFD5-E584-4FB5824908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01EA2E1-EC0C-AE00-69B4-3B88F17F95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24AA77C-F66E-DB48-D7BB-867250E04B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B14692-FF0B-F37A-326F-ACBB1A69DBEA}"/>
              </a:ext>
            </a:extLst>
          </p:cNvPr>
          <p:cNvSpPr>
            <a:spLocks noGrp="1"/>
          </p:cNvSpPr>
          <p:nvPr>
            <p:ph type="dt" sz="half" idx="10"/>
          </p:nvPr>
        </p:nvSpPr>
        <p:spPr/>
        <p:txBody>
          <a:bodyPr/>
          <a:lstStyle/>
          <a:p>
            <a:fld id="{933C058C-2BA3-46AA-8823-0572CE9CA8D9}" type="datetimeFigureOut">
              <a:rPr lang="en-IN" smtClean="0"/>
              <a:t>24-10-2023</a:t>
            </a:fld>
            <a:endParaRPr lang="en-IN"/>
          </a:p>
        </p:txBody>
      </p:sp>
      <p:sp>
        <p:nvSpPr>
          <p:cNvPr id="6" name="Footer Placeholder 5">
            <a:extLst>
              <a:ext uri="{FF2B5EF4-FFF2-40B4-BE49-F238E27FC236}">
                <a16:creationId xmlns:a16="http://schemas.microsoft.com/office/drawing/2014/main" id="{C6D4BF76-4387-15C3-D3CF-A74AA8C773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1F1E0EA-56E2-A5D1-65E6-46167DE682E9}"/>
              </a:ext>
            </a:extLst>
          </p:cNvPr>
          <p:cNvSpPr>
            <a:spLocks noGrp="1"/>
          </p:cNvSpPr>
          <p:nvPr>
            <p:ph type="sldNum" sz="quarter" idx="12"/>
          </p:nvPr>
        </p:nvSpPr>
        <p:spPr/>
        <p:txBody>
          <a:bodyPr/>
          <a:lstStyle/>
          <a:p>
            <a:fld id="{CEC71214-2C3A-4E21-B385-AFD5E4E5BF60}" type="slidenum">
              <a:rPr lang="en-IN" smtClean="0"/>
              <a:t>‹#›</a:t>
            </a:fld>
            <a:endParaRPr lang="en-IN"/>
          </a:p>
        </p:txBody>
      </p:sp>
    </p:spTree>
    <p:extLst>
      <p:ext uri="{BB962C8B-B14F-4D97-AF65-F5344CB8AC3E}">
        <p14:creationId xmlns:p14="http://schemas.microsoft.com/office/powerpoint/2010/main" val="3455984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33CC01-2AAC-00F5-01B5-4E93A61151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7C045B8-7F54-323E-CFC3-551ECAB787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9CB875-6339-6E7E-3FAA-47EE24D0F5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3C058C-2BA3-46AA-8823-0572CE9CA8D9}" type="datetimeFigureOut">
              <a:rPr lang="en-IN" smtClean="0"/>
              <a:t>24-10-2023</a:t>
            </a:fld>
            <a:endParaRPr lang="en-IN"/>
          </a:p>
        </p:txBody>
      </p:sp>
      <p:sp>
        <p:nvSpPr>
          <p:cNvPr id="5" name="Footer Placeholder 4">
            <a:extLst>
              <a:ext uri="{FF2B5EF4-FFF2-40B4-BE49-F238E27FC236}">
                <a16:creationId xmlns:a16="http://schemas.microsoft.com/office/drawing/2014/main" id="{A0264327-0C40-732E-366C-3693906B5B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292E05B-4815-FCA1-B372-7A7F714680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C71214-2C3A-4E21-B385-AFD5E4E5BF60}" type="slidenum">
              <a:rPr lang="en-IN" smtClean="0"/>
              <a:t>‹#›</a:t>
            </a:fld>
            <a:endParaRPr lang="en-IN"/>
          </a:p>
        </p:txBody>
      </p:sp>
    </p:spTree>
    <p:extLst>
      <p:ext uri="{BB962C8B-B14F-4D97-AF65-F5344CB8AC3E}">
        <p14:creationId xmlns:p14="http://schemas.microsoft.com/office/powerpoint/2010/main" val="2126648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2.xml"/><Relationship Id="rId1" Type="http://schemas.openxmlformats.org/officeDocument/2006/relationships/video" Target="https://www.youtube.com/embed/XO7KPnENbf4?feature=oembed"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26165-90D3-B9A4-DBBC-8F21BE690248}"/>
              </a:ext>
            </a:extLst>
          </p:cNvPr>
          <p:cNvSpPr>
            <a:spLocks noGrp="1"/>
          </p:cNvSpPr>
          <p:nvPr>
            <p:ph type="ctrTitle"/>
          </p:nvPr>
        </p:nvSpPr>
        <p:spPr>
          <a:xfrm>
            <a:off x="1080655" y="1140321"/>
            <a:ext cx="10474035" cy="2387600"/>
          </a:xfrm>
        </p:spPr>
        <p:txBody>
          <a:bodyPr/>
          <a:lstStyle/>
          <a:p>
            <a:r>
              <a:rPr lang="en-IN" dirty="0">
                <a:latin typeface="Times New Roman" panose="02020603050405020304" pitchFamily="18" charset="0"/>
                <a:cs typeface="Times New Roman" panose="02020603050405020304" pitchFamily="18" charset="0"/>
              </a:rPr>
              <a:t>21LEM301T	- Indian Art Form</a:t>
            </a:r>
          </a:p>
        </p:txBody>
      </p:sp>
      <p:sp>
        <p:nvSpPr>
          <p:cNvPr id="3" name="Subtitle 2">
            <a:extLst>
              <a:ext uri="{FF2B5EF4-FFF2-40B4-BE49-F238E27FC236}">
                <a16:creationId xmlns:a16="http://schemas.microsoft.com/office/drawing/2014/main" id="{F09B0B2E-A337-2BC8-2AE0-33481D2CA94C}"/>
              </a:ext>
            </a:extLst>
          </p:cNvPr>
          <p:cNvSpPr>
            <a:spLocks noGrp="1"/>
          </p:cNvSpPr>
          <p:nvPr>
            <p:ph type="subTitle" idx="1"/>
          </p:nvPr>
        </p:nvSpPr>
        <p:spPr/>
        <p:txBody>
          <a:bodyPr/>
          <a:lstStyle/>
          <a:p>
            <a:r>
              <a:rPr lang="en-IN" dirty="0">
                <a:latin typeface="Times New Roman" panose="02020603050405020304" pitchFamily="18" charset="0"/>
                <a:cs typeface="Times New Roman" panose="02020603050405020304" pitchFamily="18" charset="0"/>
              </a:rPr>
              <a:t>Inspired Art Form : Madhubani Paintings</a:t>
            </a:r>
          </a:p>
          <a:p>
            <a:endParaRPr lang="en-IN" dirty="0"/>
          </a:p>
        </p:txBody>
      </p:sp>
      <p:pic>
        <p:nvPicPr>
          <p:cNvPr id="5" name="Picture 4" descr="A blue and white circle with text&#10;&#10;Description automatically generated">
            <a:extLst>
              <a:ext uri="{FF2B5EF4-FFF2-40B4-BE49-F238E27FC236}">
                <a16:creationId xmlns:a16="http://schemas.microsoft.com/office/drawing/2014/main" id="{0FAEDDA9-707F-2DEE-2F5C-3F9AB5C88666}"/>
              </a:ext>
            </a:extLst>
          </p:cNvPr>
          <p:cNvPicPr>
            <a:picLocks noChangeAspect="1"/>
          </p:cNvPicPr>
          <p:nvPr/>
        </p:nvPicPr>
        <p:blipFill rotWithShape="1">
          <a:blip r:embed="rId2">
            <a:extLst>
              <a:ext uri="{28A0092B-C50C-407E-A947-70E740481C1C}">
                <a14:useLocalDpi xmlns:a14="http://schemas.microsoft.com/office/drawing/2010/main" val="0"/>
              </a:ext>
            </a:extLst>
          </a:blip>
          <a:srcRect l="19116" t="17767" r="19042" b="15953"/>
          <a:stretch/>
        </p:blipFill>
        <p:spPr>
          <a:xfrm>
            <a:off x="10668000" y="0"/>
            <a:ext cx="1544896" cy="1655763"/>
          </a:xfrm>
          <a:prstGeom prst="rect">
            <a:avLst/>
          </a:prstGeom>
        </p:spPr>
      </p:pic>
      <p:pic>
        <p:nvPicPr>
          <p:cNvPr id="7" name="Picture 6" descr="A logo with blue text&#10;&#10;Description automatically generated">
            <a:extLst>
              <a:ext uri="{FF2B5EF4-FFF2-40B4-BE49-F238E27FC236}">
                <a16:creationId xmlns:a16="http://schemas.microsoft.com/office/drawing/2014/main" id="{C4F84B95-ACCA-61D0-A37F-1C90A1B9BD0B}"/>
              </a:ext>
            </a:extLst>
          </p:cNvPr>
          <p:cNvPicPr>
            <a:picLocks noChangeAspect="1"/>
          </p:cNvPicPr>
          <p:nvPr/>
        </p:nvPicPr>
        <p:blipFill rotWithShape="1">
          <a:blip r:embed="rId3">
            <a:extLst>
              <a:ext uri="{28A0092B-C50C-407E-A947-70E740481C1C}">
                <a14:useLocalDpi xmlns:a14="http://schemas.microsoft.com/office/drawing/2010/main" val="0"/>
              </a:ext>
            </a:extLst>
          </a:blip>
          <a:srcRect t="14566" b="16086"/>
          <a:stretch/>
        </p:blipFill>
        <p:spPr>
          <a:xfrm>
            <a:off x="0" y="37467"/>
            <a:ext cx="2817628" cy="1084896"/>
          </a:xfrm>
          <a:prstGeom prst="rect">
            <a:avLst/>
          </a:prstGeom>
        </p:spPr>
      </p:pic>
      <p:sp>
        <p:nvSpPr>
          <p:cNvPr id="4" name="TextBox 3">
            <a:extLst>
              <a:ext uri="{FF2B5EF4-FFF2-40B4-BE49-F238E27FC236}">
                <a16:creationId xmlns:a16="http://schemas.microsoft.com/office/drawing/2014/main" id="{BF9FFCCE-1E4C-1A1B-5D58-64AC90B4317D}"/>
              </a:ext>
            </a:extLst>
          </p:cNvPr>
          <p:cNvSpPr txBox="1"/>
          <p:nvPr/>
        </p:nvSpPr>
        <p:spPr>
          <a:xfrm>
            <a:off x="9305253" y="5545776"/>
            <a:ext cx="2339167" cy="923330"/>
          </a:xfrm>
          <a:prstGeom prst="rect">
            <a:avLst/>
          </a:prstGeom>
          <a:noFill/>
        </p:spPr>
        <p:txBody>
          <a:bodyPr wrap="none" rtlCol="0">
            <a:spAutoFit/>
          </a:bodyPr>
          <a:lstStyle/>
          <a:p>
            <a:pPr algn="r"/>
            <a:r>
              <a:rPr lang="en-IN" sz="1800" dirty="0">
                <a:latin typeface="Times New Roman" panose="02020603050405020304" pitchFamily="18" charset="0"/>
                <a:cs typeface="Times New Roman" panose="02020603050405020304" pitchFamily="18" charset="0"/>
              </a:rPr>
              <a:t>By: Ponnuri Aniruddha</a:t>
            </a:r>
          </a:p>
          <a:p>
            <a:pPr algn="r"/>
            <a:r>
              <a:rPr lang="en-IN" sz="1800" dirty="0">
                <a:latin typeface="Times New Roman" panose="02020603050405020304" pitchFamily="18" charset="0"/>
                <a:cs typeface="Times New Roman" panose="02020603050405020304" pitchFamily="18" charset="0"/>
              </a:rPr>
              <a:t>RA2112704010015</a:t>
            </a:r>
          </a:p>
          <a:p>
            <a:endParaRPr lang="en-IN" dirty="0"/>
          </a:p>
        </p:txBody>
      </p:sp>
    </p:spTree>
    <p:extLst>
      <p:ext uri="{BB962C8B-B14F-4D97-AF65-F5344CB8AC3E}">
        <p14:creationId xmlns:p14="http://schemas.microsoft.com/office/powerpoint/2010/main" val="23968010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26165-90D3-B9A4-DBBC-8F21BE690248}"/>
              </a:ext>
            </a:extLst>
          </p:cNvPr>
          <p:cNvSpPr>
            <a:spLocks noGrp="1"/>
          </p:cNvSpPr>
          <p:nvPr>
            <p:ph type="title"/>
          </p:nvPr>
        </p:nvSpPr>
        <p:spPr>
          <a:xfrm>
            <a:off x="497958" y="992981"/>
            <a:ext cx="10515600" cy="1325563"/>
          </a:xfrm>
        </p:spPr>
        <p:txBody>
          <a:bodyPr/>
          <a:lstStyle/>
          <a:p>
            <a:pPr algn="ctr"/>
            <a:r>
              <a:rPr lang="en-IN" dirty="0"/>
              <a:t>Videos</a:t>
            </a:r>
          </a:p>
        </p:txBody>
      </p:sp>
      <p:pic>
        <p:nvPicPr>
          <p:cNvPr id="4" name="Online Media 3" title="Madhubani - Art from a Sacred Land | A film by Sarmaya">
            <a:hlinkClick r:id="" action="ppaction://media"/>
            <a:extLst>
              <a:ext uri="{FF2B5EF4-FFF2-40B4-BE49-F238E27FC236}">
                <a16:creationId xmlns:a16="http://schemas.microsoft.com/office/drawing/2014/main" id="{FDA554D3-7DF8-D154-7185-1DB8428676FC}"/>
              </a:ext>
            </a:extLst>
          </p:cNvPr>
          <p:cNvPicPr>
            <a:picLocks noGrp="1" noRot="1" noChangeAspect="1"/>
          </p:cNvPicPr>
          <p:nvPr>
            <p:ph idx="1"/>
            <a:videoFile r:link="rId1"/>
          </p:nvPr>
        </p:nvPicPr>
        <p:blipFill>
          <a:blip r:embed="rId3"/>
          <a:stretch>
            <a:fillRect/>
          </a:stretch>
        </p:blipFill>
        <p:spPr>
          <a:xfrm>
            <a:off x="2012950" y="2116138"/>
            <a:ext cx="7700963" cy="4351337"/>
          </a:xfrm>
          <a:prstGeom prst="rect">
            <a:avLst/>
          </a:prstGeom>
        </p:spPr>
      </p:pic>
      <p:pic>
        <p:nvPicPr>
          <p:cNvPr id="5" name="Picture 4" descr="A blue and white circle with text&#10;&#10;Description automatically generated">
            <a:extLst>
              <a:ext uri="{FF2B5EF4-FFF2-40B4-BE49-F238E27FC236}">
                <a16:creationId xmlns:a16="http://schemas.microsoft.com/office/drawing/2014/main" id="{0FAEDDA9-707F-2DEE-2F5C-3F9AB5C88666}"/>
              </a:ext>
            </a:extLst>
          </p:cNvPr>
          <p:cNvPicPr>
            <a:picLocks noChangeAspect="1"/>
          </p:cNvPicPr>
          <p:nvPr/>
        </p:nvPicPr>
        <p:blipFill rotWithShape="1">
          <a:blip r:embed="rId4">
            <a:extLst>
              <a:ext uri="{28A0092B-C50C-407E-A947-70E740481C1C}">
                <a14:useLocalDpi xmlns:a14="http://schemas.microsoft.com/office/drawing/2010/main" val="0"/>
              </a:ext>
            </a:extLst>
          </a:blip>
          <a:srcRect l="19116" t="17767" r="19042" b="15953"/>
          <a:stretch/>
        </p:blipFill>
        <p:spPr>
          <a:xfrm>
            <a:off x="10668000" y="0"/>
            <a:ext cx="1544896" cy="1655763"/>
          </a:xfrm>
          <a:prstGeom prst="rect">
            <a:avLst/>
          </a:prstGeom>
        </p:spPr>
      </p:pic>
      <p:pic>
        <p:nvPicPr>
          <p:cNvPr id="7" name="Picture 6" descr="A logo with blue text&#10;&#10;Description automatically generated">
            <a:extLst>
              <a:ext uri="{FF2B5EF4-FFF2-40B4-BE49-F238E27FC236}">
                <a16:creationId xmlns:a16="http://schemas.microsoft.com/office/drawing/2014/main" id="{C4F84B95-ACCA-61D0-A37F-1C90A1B9BD0B}"/>
              </a:ext>
            </a:extLst>
          </p:cNvPr>
          <p:cNvPicPr>
            <a:picLocks noChangeAspect="1"/>
          </p:cNvPicPr>
          <p:nvPr/>
        </p:nvPicPr>
        <p:blipFill rotWithShape="1">
          <a:blip r:embed="rId5">
            <a:extLst>
              <a:ext uri="{28A0092B-C50C-407E-A947-70E740481C1C}">
                <a14:useLocalDpi xmlns:a14="http://schemas.microsoft.com/office/drawing/2010/main" val="0"/>
              </a:ext>
            </a:extLst>
          </a:blip>
          <a:srcRect t="14566" b="16086"/>
          <a:stretch/>
        </p:blipFill>
        <p:spPr>
          <a:xfrm>
            <a:off x="0" y="37467"/>
            <a:ext cx="2817628" cy="1084896"/>
          </a:xfrm>
          <a:prstGeom prst="rect">
            <a:avLst/>
          </a:prstGeom>
        </p:spPr>
      </p:pic>
    </p:spTree>
    <p:extLst>
      <p:ext uri="{BB962C8B-B14F-4D97-AF65-F5344CB8AC3E}">
        <p14:creationId xmlns:p14="http://schemas.microsoft.com/office/powerpoint/2010/main" val="2117159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26165-90D3-B9A4-DBBC-8F21BE690248}"/>
              </a:ext>
            </a:extLst>
          </p:cNvPr>
          <p:cNvSpPr>
            <a:spLocks noGrp="1"/>
          </p:cNvSpPr>
          <p:nvPr>
            <p:ph type="title"/>
          </p:nvPr>
        </p:nvSpPr>
        <p:spPr/>
        <p:txBody>
          <a:bodyPr/>
          <a:lstStyle/>
          <a:p>
            <a:pPr algn="ctr"/>
            <a:r>
              <a:rPr lang="en-IN" dirty="0"/>
              <a:t>Introduction</a:t>
            </a:r>
          </a:p>
        </p:txBody>
      </p:sp>
      <p:sp>
        <p:nvSpPr>
          <p:cNvPr id="6" name="Content Placeholder 5">
            <a:extLst>
              <a:ext uri="{FF2B5EF4-FFF2-40B4-BE49-F238E27FC236}">
                <a16:creationId xmlns:a16="http://schemas.microsoft.com/office/drawing/2014/main" id="{F75B0A89-786C-1579-2045-04079EB4363C}"/>
              </a:ext>
            </a:extLst>
          </p:cNvPr>
          <p:cNvSpPr>
            <a:spLocks noGrp="1"/>
          </p:cNvSpPr>
          <p:nvPr>
            <p:ph sz="half" idx="1"/>
          </p:nvPr>
        </p:nvSpPr>
        <p:spPr/>
        <p:txBody>
          <a:bodyPr>
            <a:normAutofit fontScale="77500" lnSpcReduction="20000"/>
          </a:bodyPr>
          <a:lstStyle/>
          <a:p>
            <a:r>
              <a:rPr lang="en-US" dirty="0" err="1">
                <a:effectLst/>
              </a:rPr>
              <a:t>Madhubani</a:t>
            </a:r>
            <a:r>
              <a:rPr lang="en-US" dirty="0">
                <a:effectLst/>
              </a:rPr>
              <a:t> paintings are a traditional art form originating from the Mithila region of Bihar, India. The paintings are known for their vibrant colors and intricate designs, often depicting scenes from Hindu mythology and nature.</a:t>
            </a:r>
            <a:endParaRPr lang="en-US" dirty="0"/>
          </a:p>
          <a:p>
            <a:r>
              <a:rPr lang="en-US" dirty="0" err="1">
                <a:effectLst/>
              </a:rPr>
              <a:t>Madhubani</a:t>
            </a:r>
            <a:r>
              <a:rPr lang="en-US" dirty="0">
                <a:effectLst/>
              </a:rPr>
              <a:t> paintings are believed to have originated in the 6th century BC, when women in the Mithila region began creating intricate designs on the walls of their homes using natural dyes and pigments.</a:t>
            </a:r>
            <a:endParaRPr lang="en-US" dirty="0"/>
          </a:p>
          <a:p>
            <a:r>
              <a:rPr lang="en-US" dirty="0">
                <a:effectLst/>
              </a:rPr>
              <a:t>Over time, </a:t>
            </a:r>
            <a:r>
              <a:rPr lang="en-US" dirty="0" err="1">
                <a:effectLst/>
              </a:rPr>
              <a:t>Madhubani</a:t>
            </a:r>
            <a:r>
              <a:rPr lang="en-US" dirty="0">
                <a:effectLst/>
              </a:rPr>
              <a:t> paintings evolved into a distinct art form, with each village and family developing their own unique style and techniques.</a:t>
            </a:r>
            <a:endParaRPr lang="en-US" dirty="0"/>
          </a:p>
          <a:p>
            <a:endParaRPr lang="en-IN" dirty="0"/>
          </a:p>
        </p:txBody>
      </p:sp>
      <p:pic>
        <p:nvPicPr>
          <p:cNvPr id="10" name="Content Placeholder 9">
            <a:extLst>
              <a:ext uri="{FF2B5EF4-FFF2-40B4-BE49-F238E27FC236}">
                <a16:creationId xmlns:a16="http://schemas.microsoft.com/office/drawing/2014/main" id="{FC5B2D79-166B-1047-89AA-7865F825738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19988" y="1825625"/>
            <a:ext cx="4351338" cy="4351338"/>
          </a:xfrm>
        </p:spPr>
      </p:pic>
      <p:pic>
        <p:nvPicPr>
          <p:cNvPr id="5" name="Picture 4" descr="A blue and white circle with text&#10;&#10;Description automatically generated">
            <a:extLst>
              <a:ext uri="{FF2B5EF4-FFF2-40B4-BE49-F238E27FC236}">
                <a16:creationId xmlns:a16="http://schemas.microsoft.com/office/drawing/2014/main" id="{0FAEDDA9-707F-2DEE-2F5C-3F9AB5C88666}"/>
              </a:ext>
            </a:extLst>
          </p:cNvPr>
          <p:cNvPicPr>
            <a:picLocks noChangeAspect="1"/>
          </p:cNvPicPr>
          <p:nvPr/>
        </p:nvPicPr>
        <p:blipFill rotWithShape="1">
          <a:blip r:embed="rId3">
            <a:extLst>
              <a:ext uri="{28A0092B-C50C-407E-A947-70E740481C1C}">
                <a14:useLocalDpi xmlns:a14="http://schemas.microsoft.com/office/drawing/2010/main" val="0"/>
              </a:ext>
            </a:extLst>
          </a:blip>
          <a:srcRect l="19116" t="17767" r="19042" b="15953"/>
          <a:stretch/>
        </p:blipFill>
        <p:spPr>
          <a:xfrm>
            <a:off x="10850336" y="1"/>
            <a:ext cx="1362560" cy="1460342"/>
          </a:xfrm>
          <a:prstGeom prst="rect">
            <a:avLst/>
          </a:prstGeom>
        </p:spPr>
      </p:pic>
      <p:pic>
        <p:nvPicPr>
          <p:cNvPr id="7" name="Picture 6" descr="A logo with blue text&#10;&#10;Description automatically generated">
            <a:extLst>
              <a:ext uri="{FF2B5EF4-FFF2-40B4-BE49-F238E27FC236}">
                <a16:creationId xmlns:a16="http://schemas.microsoft.com/office/drawing/2014/main" id="{C4F84B95-ACCA-61D0-A37F-1C90A1B9BD0B}"/>
              </a:ext>
            </a:extLst>
          </p:cNvPr>
          <p:cNvPicPr>
            <a:picLocks noChangeAspect="1"/>
          </p:cNvPicPr>
          <p:nvPr/>
        </p:nvPicPr>
        <p:blipFill rotWithShape="1">
          <a:blip r:embed="rId4">
            <a:extLst>
              <a:ext uri="{28A0092B-C50C-407E-A947-70E740481C1C}">
                <a14:useLocalDpi xmlns:a14="http://schemas.microsoft.com/office/drawing/2010/main" val="0"/>
              </a:ext>
            </a:extLst>
          </a:blip>
          <a:srcRect t="14566" b="16086"/>
          <a:stretch/>
        </p:blipFill>
        <p:spPr>
          <a:xfrm>
            <a:off x="0" y="37467"/>
            <a:ext cx="2579914" cy="993367"/>
          </a:xfrm>
          <a:prstGeom prst="rect">
            <a:avLst/>
          </a:prstGeom>
        </p:spPr>
      </p:pic>
    </p:spTree>
    <p:extLst>
      <p:ext uri="{BB962C8B-B14F-4D97-AF65-F5344CB8AC3E}">
        <p14:creationId xmlns:p14="http://schemas.microsoft.com/office/powerpoint/2010/main" val="1584570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A514-B320-9886-11A3-17DAF8C92A12}"/>
              </a:ext>
            </a:extLst>
          </p:cNvPr>
          <p:cNvSpPr>
            <a:spLocks noGrp="1"/>
          </p:cNvSpPr>
          <p:nvPr>
            <p:ph type="title"/>
          </p:nvPr>
        </p:nvSpPr>
        <p:spPr>
          <a:xfrm>
            <a:off x="3532810" y="723106"/>
            <a:ext cx="5506074" cy="677636"/>
          </a:xfrm>
        </p:spPr>
        <p:txBody>
          <a:bodyPr>
            <a:normAutofit/>
          </a:bodyPr>
          <a:lstStyle/>
          <a:p>
            <a:r>
              <a:rPr lang="en-IN" dirty="0">
                <a:latin typeface="Times New Roman" panose="02020603050405020304" pitchFamily="18" charset="0"/>
                <a:cs typeface="Times New Roman" panose="02020603050405020304" pitchFamily="18" charset="0"/>
              </a:rPr>
              <a:t>History of Madhubani Paintings</a:t>
            </a:r>
          </a:p>
        </p:txBody>
      </p:sp>
      <p:sp>
        <p:nvSpPr>
          <p:cNvPr id="4" name="Text Placeholder 3">
            <a:extLst>
              <a:ext uri="{FF2B5EF4-FFF2-40B4-BE49-F238E27FC236}">
                <a16:creationId xmlns:a16="http://schemas.microsoft.com/office/drawing/2014/main" id="{EB3D8BAB-803F-5C35-CCF1-5EB8E4311D72}"/>
              </a:ext>
            </a:extLst>
          </p:cNvPr>
          <p:cNvSpPr>
            <a:spLocks noGrp="1"/>
          </p:cNvSpPr>
          <p:nvPr>
            <p:ph type="body" sz="half" idx="2"/>
          </p:nvPr>
        </p:nvSpPr>
        <p:spPr>
          <a:xfrm>
            <a:off x="956923" y="1645670"/>
            <a:ext cx="4978513" cy="3811588"/>
          </a:xfrm>
        </p:spPr>
        <p:txBody>
          <a:bodyPr>
            <a:normAutofit fontScale="92500" lnSpcReduction="10000"/>
          </a:bodyPr>
          <a:lstStyle/>
          <a:p>
            <a:pPr algn="just"/>
            <a:r>
              <a:rPr lang="en-US" sz="2400" dirty="0" err="1">
                <a:latin typeface="Times New Roman" panose="02020603050405020304" pitchFamily="18" charset="0"/>
                <a:cs typeface="Times New Roman" panose="02020603050405020304" pitchFamily="18" charset="0"/>
              </a:rPr>
              <a:t>Madhubani</a:t>
            </a:r>
            <a:r>
              <a:rPr lang="en-US" sz="2400" dirty="0">
                <a:latin typeface="Times New Roman" panose="02020603050405020304" pitchFamily="18" charset="0"/>
                <a:cs typeface="Times New Roman" panose="02020603050405020304" pitchFamily="18" charset="0"/>
              </a:rPr>
              <a:t> paintings originated in the Mithila region of Bihar, India, and have been a part of the local culture for centuries. The art form was traditionally practiced by women, who would paint intricate designs on the walls of their homes during auspicious occasions such as weddings and festivals. It was only in the 1960s that the paintings gained recognition as a standalone art form, thanks to the efforts of a few local artists and scholars who brought it to the attention of the wider world.</a:t>
            </a:r>
            <a:endParaRPr lang="en-IN" sz="2400" dirty="0">
              <a:latin typeface="Times New Roman" panose="02020603050405020304" pitchFamily="18" charset="0"/>
              <a:cs typeface="Times New Roman" panose="02020603050405020304" pitchFamily="18" charset="0"/>
            </a:endParaRPr>
          </a:p>
        </p:txBody>
      </p:sp>
      <p:pic>
        <p:nvPicPr>
          <p:cNvPr id="7" name="Picture 6" descr="A logo with blue text">
            <a:extLst>
              <a:ext uri="{FF2B5EF4-FFF2-40B4-BE49-F238E27FC236}">
                <a16:creationId xmlns:a16="http://schemas.microsoft.com/office/drawing/2014/main" id="{988BCBFA-35D1-E29E-12FD-EF57620F873F}"/>
              </a:ext>
            </a:extLst>
          </p:cNvPr>
          <p:cNvPicPr>
            <a:picLocks noChangeAspect="1"/>
          </p:cNvPicPr>
          <p:nvPr/>
        </p:nvPicPr>
        <p:blipFill rotWithShape="1">
          <a:blip r:embed="rId2">
            <a:extLst>
              <a:ext uri="{28A0092B-C50C-407E-A947-70E740481C1C}">
                <a14:useLocalDpi xmlns:a14="http://schemas.microsoft.com/office/drawing/2010/main" val="0"/>
              </a:ext>
            </a:extLst>
          </a:blip>
          <a:srcRect t="14566" b="16086"/>
          <a:stretch/>
        </p:blipFill>
        <p:spPr>
          <a:xfrm>
            <a:off x="0" y="37467"/>
            <a:ext cx="2362334" cy="909590"/>
          </a:xfrm>
          <a:prstGeom prst="rect">
            <a:avLst/>
          </a:prstGeom>
        </p:spPr>
      </p:pic>
      <p:pic>
        <p:nvPicPr>
          <p:cNvPr id="8" name="Picture 7" descr="DSBS">
            <a:extLst>
              <a:ext uri="{FF2B5EF4-FFF2-40B4-BE49-F238E27FC236}">
                <a16:creationId xmlns:a16="http://schemas.microsoft.com/office/drawing/2014/main" id="{F7030383-5FA4-20C4-473F-6A22CB32C8ED}"/>
              </a:ext>
            </a:extLst>
          </p:cNvPr>
          <p:cNvPicPr>
            <a:picLocks noChangeAspect="1"/>
          </p:cNvPicPr>
          <p:nvPr/>
        </p:nvPicPr>
        <p:blipFill rotWithShape="1">
          <a:blip r:embed="rId3">
            <a:extLst>
              <a:ext uri="{28A0092B-C50C-407E-A947-70E740481C1C}">
                <a14:useLocalDpi xmlns:a14="http://schemas.microsoft.com/office/drawing/2010/main" val="0"/>
              </a:ext>
            </a:extLst>
          </a:blip>
          <a:srcRect l="19116" t="17767" r="19042" b="15953"/>
          <a:stretch/>
        </p:blipFill>
        <p:spPr>
          <a:xfrm>
            <a:off x="11111592" y="1"/>
            <a:ext cx="1101303" cy="1180336"/>
          </a:xfrm>
          <a:prstGeom prst="rect">
            <a:avLst/>
          </a:prstGeom>
        </p:spPr>
      </p:pic>
      <p:pic>
        <p:nvPicPr>
          <p:cNvPr id="12" name="Picture 11">
            <a:extLst>
              <a:ext uri="{FF2B5EF4-FFF2-40B4-BE49-F238E27FC236}">
                <a16:creationId xmlns:a16="http://schemas.microsoft.com/office/drawing/2014/main" id="{4624E44B-3D64-6830-BD85-6DD93DA3D4F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842691" y="1523206"/>
            <a:ext cx="4392386" cy="4392386"/>
          </a:xfrm>
          <a:prstGeom prst="rect">
            <a:avLst/>
          </a:prstGeom>
        </p:spPr>
      </p:pic>
    </p:spTree>
    <p:extLst>
      <p:ext uri="{BB962C8B-B14F-4D97-AF65-F5344CB8AC3E}">
        <p14:creationId xmlns:p14="http://schemas.microsoft.com/office/powerpoint/2010/main" val="2110644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26165-90D3-B9A4-DBBC-8F21BE690248}"/>
              </a:ext>
            </a:extLst>
          </p:cNvPr>
          <p:cNvSpPr>
            <a:spLocks noGrp="1"/>
          </p:cNvSpPr>
          <p:nvPr>
            <p:ph type="title"/>
          </p:nvPr>
        </p:nvSpPr>
        <p:spPr/>
        <p:txBody>
          <a:bodyPr/>
          <a:lstStyle/>
          <a:p>
            <a:pPr algn="ctr"/>
            <a:r>
              <a:rPr lang="en-IN" dirty="0"/>
              <a:t>Locality and Unique Features</a:t>
            </a:r>
          </a:p>
        </p:txBody>
      </p:sp>
      <p:sp>
        <p:nvSpPr>
          <p:cNvPr id="8" name="Text Placeholder 7">
            <a:extLst>
              <a:ext uri="{FF2B5EF4-FFF2-40B4-BE49-F238E27FC236}">
                <a16:creationId xmlns:a16="http://schemas.microsoft.com/office/drawing/2014/main" id="{4B871901-DA2B-5699-E631-E840B7B3F1F9}"/>
              </a:ext>
            </a:extLst>
          </p:cNvPr>
          <p:cNvSpPr>
            <a:spLocks noGrp="1"/>
          </p:cNvSpPr>
          <p:nvPr>
            <p:ph type="body" idx="1"/>
          </p:nvPr>
        </p:nvSpPr>
        <p:spPr/>
        <p:txBody>
          <a:bodyPr>
            <a:normAutofit/>
          </a:bodyPr>
          <a:lstStyle/>
          <a:p>
            <a:r>
              <a:rPr lang="en-IN" sz="3200" b="0" dirty="0">
                <a:latin typeface="Times New Roman" panose="02020603050405020304" pitchFamily="18" charset="0"/>
                <a:cs typeface="Times New Roman" panose="02020603050405020304" pitchFamily="18" charset="0"/>
              </a:rPr>
              <a:t> </a:t>
            </a:r>
            <a:r>
              <a:rPr lang="en-IN" sz="2800" b="0" dirty="0">
                <a:latin typeface="Times New Roman" panose="02020603050405020304" pitchFamily="18" charset="0"/>
                <a:cs typeface="Times New Roman" panose="02020603050405020304" pitchFamily="18" charset="0"/>
              </a:rPr>
              <a:t>A Local Art Form</a:t>
            </a:r>
            <a:endParaRPr lang="en-IN" sz="3200" b="0" dirty="0">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B0EF31F5-3E75-D4FF-5D03-C9D265E86D20}"/>
              </a:ext>
            </a:extLst>
          </p:cNvPr>
          <p:cNvSpPr>
            <a:spLocks noGrp="1"/>
          </p:cNvSpPr>
          <p:nvPr>
            <p:ph sz="half" idx="2"/>
          </p:nvPr>
        </p:nvSpPr>
        <p:spPr/>
        <p:txBody>
          <a:bodyPr>
            <a:normAutofit/>
          </a:bodyPr>
          <a:lstStyle/>
          <a:p>
            <a:r>
              <a:rPr lang="en-US" sz="2400" dirty="0" err="1">
                <a:latin typeface="Times New Roman" panose="02020603050405020304" pitchFamily="18" charset="0"/>
                <a:cs typeface="Times New Roman" panose="02020603050405020304" pitchFamily="18" charset="0"/>
              </a:rPr>
              <a:t>Madhubani</a:t>
            </a:r>
            <a:r>
              <a:rPr lang="en-US" sz="2400" dirty="0">
                <a:latin typeface="Times New Roman" panose="02020603050405020304" pitchFamily="18" charset="0"/>
                <a:cs typeface="Times New Roman" panose="02020603050405020304" pitchFamily="18" charset="0"/>
              </a:rPr>
              <a:t> paintings originated in the Mithila region of Bihar, India. The art form has been passed down through generations of women in the community, and is traditionally created on walls and floors of homes for special occasions such as weddings and festivals.</a:t>
            </a:r>
            <a:endParaRPr lang="en-IN" sz="2400" dirty="0">
              <a:latin typeface="Times New Roman" panose="02020603050405020304" pitchFamily="18" charset="0"/>
              <a:cs typeface="Times New Roman" panose="02020603050405020304" pitchFamily="18" charset="0"/>
            </a:endParaRPr>
          </a:p>
        </p:txBody>
      </p:sp>
      <p:sp>
        <p:nvSpPr>
          <p:cNvPr id="10" name="Text Placeholder 9">
            <a:extLst>
              <a:ext uri="{FF2B5EF4-FFF2-40B4-BE49-F238E27FC236}">
                <a16:creationId xmlns:a16="http://schemas.microsoft.com/office/drawing/2014/main" id="{C7CC56F0-429A-3980-F30E-CD2A32E08192}"/>
              </a:ext>
            </a:extLst>
          </p:cNvPr>
          <p:cNvSpPr>
            <a:spLocks noGrp="1"/>
          </p:cNvSpPr>
          <p:nvPr>
            <p:ph type="body" sz="quarter" idx="3"/>
          </p:nvPr>
        </p:nvSpPr>
        <p:spPr/>
        <p:txBody>
          <a:bodyPr>
            <a:normAutofit/>
          </a:bodyPr>
          <a:lstStyle/>
          <a:p>
            <a:r>
              <a:rPr lang="en-IN" sz="2800" b="0" dirty="0">
                <a:latin typeface="Times New Roman" panose="02020603050405020304" pitchFamily="18" charset="0"/>
                <a:cs typeface="Times New Roman" panose="02020603050405020304" pitchFamily="18" charset="0"/>
              </a:rPr>
              <a:t>Distinctive Style and Techniques</a:t>
            </a:r>
          </a:p>
        </p:txBody>
      </p:sp>
      <p:sp>
        <p:nvSpPr>
          <p:cNvPr id="11" name="Content Placeholder 10">
            <a:extLst>
              <a:ext uri="{FF2B5EF4-FFF2-40B4-BE49-F238E27FC236}">
                <a16:creationId xmlns:a16="http://schemas.microsoft.com/office/drawing/2014/main" id="{F15CCC53-1A95-02DA-7FD3-68FCA9314888}"/>
              </a:ext>
            </a:extLst>
          </p:cNvPr>
          <p:cNvSpPr>
            <a:spLocks noGrp="1"/>
          </p:cNvSpPr>
          <p:nvPr>
            <p:ph sz="quarter" idx="4"/>
          </p:nvPr>
        </p:nvSpPr>
        <p:spPr/>
        <p:txBody>
          <a:bodyPr>
            <a:normAutofit/>
          </a:bodyPr>
          <a:lstStyle/>
          <a:p>
            <a:r>
              <a:rPr lang="en-US" sz="2400" dirty="0" err="1">
                <a:latin typeface="Times New Roman" panose="02020603050405020304" pitchFamily="18" charset="0"/>
                <a:cs typeface="Times New Roman" panose="02020603050405020304" pitchFamily="18" charset="0"/>
              </a:rPr>
              <a:t>Madhubani</a:t>
            </a:r>
            <a:r>
              <a:rPr lang="en-US" sz="2400" dirty="0">
                <a:latin typeface="Times New Roman" panose="02020603050405020304" pitchFamily="18" charset="0"/>
                <a:cs typeface="Times New Roman" panose="02020603050405020304" pitchFamily="18" charset="0"/>
              </a:rPr>
              <a:t> paintings are known for their vibrant colors and intricate designs. The artists use natural dyes and pigments, and employ techniques such as double line drawing and filling in with cross-hatching. The style varies between different villages, with each community having its own unique approach to the art form.</a:t>
            </a:r>
            <a:endParaRPr lang="en-IN" sz="2400" dirty="0">
              <a:latin typeface="Times New Roman" panose="02020603050405020304" pitchFamily="18" charset="0"/>
              <a:cs typeface="Times New Roman" panose="02020603050405020304" pitchFamily="18" charset="0"/>
            </a:endParaRPr>
          </a:p>
        </p:txBody>
      </p:sp>
      <p:pic>
        <p:nvPicPr>
          <p:cNvPr id="5" name="Picture 4" descr="A blue and white circle with text&#10;&#10;Description automatically generated">
            <a:extLst>
              <a:ext uri="{FF2B5EF4-FFF2-40B4-BE49-F238E27FC236}">
                <a16:creationId xmlns:a16="http://schemas.microsoft.com/office/drawing/2014/main" id="{0FAEDDA9-707F-2DEE-2F5C-3F9AB5C88666}"/>
              </a:ext>
            </a:extLst>
          </p:cNvPr>
          <p:cNvPicPr>
            <a:picLocks noChangeAspect="1"/>
          </p:cNvPicPr>
          <p:nvPr/>
        </p:nvPicPr>
        <p:blipFill rotWithShape="1">
          <a:blip r:embed="rId2">
            <a:extLst>
              <a:ext uri="{28A0092B-C50C-407E-A947-70E740481C1C}">
                <a14:useLocalDpi xmlns:a14="http://schemas.microsoft.com/office/drawing/2010/main" val="0"/>
              </a:ext>
            </a:extLst>
          </a:blip>
          <a:srcRect l="19116" t="17767" r="19042" b="15953"/>
          <a:stretch/>
        </p:blipFill>
        <p:spPr>
          <a:xfrm>
            <a:off x="11078936" y="0"/>
            <a:ext cx="1133960" cy="1215337"/>
          </a:xfrm>
          <a:prstGeom prst="rect">
            <a:avLst/>
          </a:prstGeom>
        </p:spPr>
      </p:pic>
      <p:pic>
        <p:nvPicPr>
          <p:cNvPr id="7" name="Picture 6" descr="A logo with blue text&#10;&#10;Description automatically generated">
            <a:extLst>
              <a:ext uri="{FF2B5EF4-FFF2-40B4-BE49-F238E27FC236}">
                <a16:creationId xmlns:a16="http://schemas.microsoft.com/office/drawing/2014/main" id="{C4F84B95-ACCA-61D0-A37F-1C90A1B9BD0B}"/>
              </a:ext>
            </a:extLst>
          </p:cNvPr>
          <p:cNvPicPr>
            <a:picLocks noChangeAspect="1"/>
          </p:cNvPicPr>
          <p:nvPr/>
        </p:nvPicPr>
        <p:blipFill rotWithShape="1">
          <a:blip r:embed="rId3">
            <a:extLst>
              <a:ext uri="{28A0092B-C50C-407E-A947-70E740481C1C}">
                <a14:useLocalDpi xmlns:a14="http://schemas.microsoft.com/office/drawing/2010/main" val="0"/>
              </a:ext>
            </a:extLst>
          </a:blip>
          <a:srcRect t="14566" b="16086"/>
          <a:stretch/>
        </p:blipFill>
        <p:spPr>
          <a:xfrm>
            <a:off x="0" y="37467"/>
            <a:ext cx="2341131" cy="901426"/>
          </a:xfrm>
          <a:prstGeom prst="rect">
            <a:avLst/>
          </a:prstGeom>
        </p:spPr>
      </p:pic>
    </p:spTree>
    <p:extLst>
      <p:ext uri="{BB962C8B-B14F-4D97-AF65-F5344CB8AC3E}">
        <p14:creationId xmlns:p14="http://schemas.microsoft.com/office/powerpoint/2010/main" val="19796422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26165-90D3-B9A4-DBBC-8F21BE690248}"/>
              </a:ext>
            </a:extLst>
          </p:cNvPr>
          <p:cNvSpPr>
            <a:spLocks noGrp="1"/>
          </p:cNvSpPr>
          <p:nvPr>
            <p:ph type="title"/>
          </p:nvPr>
        </p:nvSpPr>
        <p:spPr/>
        <p:txBody>
          <a:bodyPr/>
          <a:lstStyle/>
          <a:p>
            <a:pPr algn="ctr"/>
            <a:r>
              <a:rPr lang="en-IN" dirty="0"/>
              <a:t>Requirements</a:t>
            </a:r>
          </a:p>
        </p:txBody>
      </p:sp>
      <p:sp>
        <p:nvSpPr>
          <p:cNvPr id="4" name="Content Placeholder 3">
            <a:extLst>
              <a:ext uri="{FF2B5EF4-FFF2-40B4-BE49-F238E27FC236}">
                <a16:creationId xmlns:a16="http://schemas.microsoft.com/office/drawing/2014/main" id="{091A7173-4896-978D-4F43-F84B784629EE}"/>
              </a:ext>
            </a:extLst>
          </p:cNvPr>
          <p:cNvSpPr>
            <a:spLocks noGrp="1"/>
          </p:cNvSpPr>
          <p:nvPr>
            <p:ph sz="half" idx="1"/>
          </p:nvPr>
        </p:nvSpPr>
        <p:spPr>
          <a:xfrm>
            <a:off x="838200" y="1690688"/>
            <a:ext cx="5448300" cy="4667250"/>
          </a:xfrm>
        </p:spPr>
        <p:txBody>
          <a:bodyPr>
            <a:noAutofit/>
          </a:bodyPr>
          <a:lstStyle/>
          <a:p>
            <a:r>
              <a:rPr lang="en-US" sz="1800" dirty="0" err="1">
                <a:effectLst/>
                <a:latin typeface="Times New Roman" panose="02020603050405020304" pitchFamily="18" charset="0"/>
                <a:cs typeface="Times New Roman" panose="02020603050405020304" pitchFamily="18" charset="0"/>
              </a:rPr>
              <a:t>Madhubani</a:t>
            </a:r>
            <a:r>
              <a:rPr lang="en-US" sz="1800" dirty="0">
                <a:effectLst/>
                <a:latin typeface="Times New Roman" panose="02020603050405020304" pitchFamily="18" charset="0"/>
                <a:cs typeface="Times New Roman" panose="02020603050405020304" pitchFamily="18" charset="0"/>
              </a:rPr>
              <a:t> paintings require a specific set of materials and tools to create the distinctive style and vibrant colors.</a:t>
            </a:r>
            <a:endParaRPr lang="en-US" sz="1800" dirty="0">
              <a:latin typeface="Times New Roman" panose="02020603050405020304" pitchFamily="18" charset="0"/>
              <a:cs typeface="Times New Roman" panose="02020603050405020304" pitchFamily="18" charset="0"/>
            </a:endParaRPr>
          </a:p>
          <a:p>
            <a:r>
              <a:rPr lang="en-US" sz="1800" b="1" dirty="0">
                <a:effectLst/>
                <a:latin typeface="Times New Roman" panose="02020603050405020304" pitchFamily="18" charset="0"/>
                <a:cs typeface="Times New Roman" panose="02020603050405020304" pitchFamily="18" charset="0"/>
              </a:rPr>
              <a:t>Materials</a:t>
            </a:r>
            <a:endParaRPr lang="en-US" sz="180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Handmade paper or cloth canvas</a:t>
            </a:r>
          </a:p>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Natural pigments made from flowers, leaves, and minerals</a:t>
            </a:r>
          </a:p>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Brushes made from bamboo sticks or cotton wool</a:t>
            </a:r>
          </a:p>
          <a:p>
            <a:r>
              <a:rPr lang="en-US" sz="1800" b="1" dirty="0">
                <a:effectLst/>
                <a:latin typeface="Times New Roman" panose="02020603050405020304" pitchFamily="18" charset="0"/>
                <a:cs typeface="Times New Roman" panose="02020603050405020304" pitchFamily="18" charset="0"/>
              </a:rPr>
              <a:t>Techniques</a:t>
            </a:r>
            <a:endParaRPr lang="en-US" sz="1800" b="1" dirty="0">
              <a:latin typeface="Times New Roman" panose="02020603050405020304" pitchFamily="18" charset="0"/>
              <a:cs typeface="Times New Roman" panose="02020603050405020304" pitchFamily="18" charset="0"/>
            </a:endParaRPr>
          </a:p>
          <a:p>
            <a:r>
              <a:rPr lang="en-US" sz="1800" dirty="0" err="1">
                <a:effectLst/>
                <a:latin typeface="Times New Roman" panose="02020603050405020304" pitchFamily="18" charset="0"/>
                <a:cs typeface="Times New Roman" panose="02020603050405020304" pitchFamily="18" charset="0"/>
              </a:rPr>
              <a:t>Madhubani</a:t>
            </a:r>
            <a:r>
              <a:rPr lang="en-US" sz="1800" dirty="0">
                <a:effectLst/>
                <a:latin typeface="Times New Roman" panose="02020603050405020304" pitchFamily="18" charset="0"/>
                <a:cs typeface="Times New Roman" panose="02020603050405020304" pitchFamily="18" charset="0"/>
              </a:rPr>
              <a:t> paintings are created using a variety of techniques, including:</a:t>
            </a:r>
            <a:endParaRPr lang="en-US" sz="18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Finger painting</a:t>
            </a:r>
          </a:p>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Brush painting</a:t>
            </a:r>
          </a:p>
          <a:p>
            <a:pPr>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Dot painting</a:t>
            </a:r>
          </a:p>
          <a:p>
            <a:endParaRPr lang="en-IN" sz="1800" dirty="0">
              <a:latin typeface="Times New Roman" panose="02020603050405020304" pitchFamily="18" charset="0"/>
              <a:cs typeface="Times New Roman" panose="02020603050405020304" pitchFamily="18" charset="0"/>
            </a:endParaRPr>
          </a:p>
        </p:txBody>
      </p:sp>
      <p:pic>
        <p:nvPicPr>
          <p:cNvPr id="9" name="Content Placeholder 8">
            <a:extLst>
              <a:ext uri="{FF2B5EF4-FFF2-40B4-BE49-F238E27FC236}">
                <a16:creationId xmlns:a16="http://schemas.microsoft.com/office/drawing/2014/main" id="{1C3BB0C6-D9A5-1373-77D0-749110E690E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87331" y="1825625"/>
            <a:ext cx="4351338" cy="4351338"/>
          </a:xfrm>
        </p:spPr>
      </p:pic>
      <p:pic>
        <p:nvPicPr>
          <p:cNvPr id="5" name="Picture 4" descr="A blue and white circle with text&#10;&#10;Description automatically generated">
            <a:extLst>
              <a:ext uri="{FF2B5EF4-FFF2-40B4-BE49-F238E27FC236}">
                <a16:creationId xmlns:a16="http://schemas.microsoft.com/office/drawing/2014/main" id="{0FAEDDA9-707F-2DEE-2F5C-3F9AB5C88666}"/>
              </a:ext>
            </a:extLst>
          </p:cNvPr>
          <p:cNvPicPr>
            <a:picLocks noChangeAspect="1"/>
          </p:cNvPicPr>
          <p:nvPr/>
        </p:nvPicPr>
        <p:blipFill rotWithShape="1">
          <a:blip r:embed="rId3">
            <a:extLst>
              <a:ext uri="{28A0092B-C50C-407E-A947-70E740481C1C}">
                <a14:useLocalDpi xmlns:a14="http://schemas.microsoft.com/office/drawing/2010/main" val="0"/>
              </a:ext>
            </a:extLst>
          </a:blip>
          <a:srcRect l="19116" t="17767" r="19042" b="15953"/>
          <a:stretch/>
        </p:blipFill>
        <p:spPr>
          <a:xfrm>
            <a:off x="10938668" y="1"/>
            <a:ext cx="1274227" cy="1365670"/>
          </a:xfrm>
          <a:prstGeom prst="rect">
            <a:avLst/>
          </a:prstGeom>
        </p:spPr>
      </p:pic>
      <p:pic>
        <p:nvPicPr>
          <p:cNvPr id="7" name="Picture 6" descr="A logo with blue text&#10;&#10;Description automatically generated">
            <a:extLst>
              <a:ext uri="{FF2B5EF4-FFF2-40B4-BE49-F238E27FC236}">
                <a16:creationId xmlns:a16="http://schemas.microsoft.com/office/drawing/2014/main" id="{C4F84B95-ACCA-61D0-A37F-1C90A1B9BD0B}"/>
              </a:ext>
            </a:extLst>
          </p:cNvPr>
          <p:cNvPicPr>
            <a:picLocks noChangeAspect="1"/>
          </p:cNvPicPr>
          <p:nvPr/>
        </p:nvPicPr>
        <p:blipFill rotWithShape="1">
          <a:blip r:embed="rId4">
            <a:extLst>
              <a:ext uri="{28A0092B-C50C-407E-A947-70E740481C1C}">
                <a14:useLocalDpi xmlns:a14="http://schemas.microsoft.com/office/drawing/2010/main" val="0"/>
              </a:ext>
            </a:extLst>
          </a:blip>
          <a:srcRect t="14566" b="16086"/>
          <a:stretch/>
        </p:blipFill>
        <p:spPr>
          <a:xfrm>
            <a:off x="0" y="37467"/>
            <a:ext cx="2628900" cy="1012228"/>
          </a:xfrm>
          <a:prstGeom prst="rect">
            <a:avLst/>
          </a:prstGeom>
        </p:spPr>
      </p:pic>
    </p:spTree>
    <p:extLst>
      <p:ext uri="{BB962C8B-B14F-4D97-AF65-F5344CB8AC3E}">
        <p14:creationId xmlns:p14="http://schemas.microsoft.com/office/powerpoint/2010/main" val="1204901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26165-90D3-B9A4-DBBC-8F21BE690248}"/>
              </a:ext>
            </a:extLst>
          </p:cNvPr>
          <p:cNvSpPr>
            <a:spLocks noGrp="1"/>
          </p:cNvSpPr>
          <p:nvPr>
            <p:ph type="title"/>
          </p:nvPr>
        </p:nvSpPr>
        <p:spPr>
          <a:xfrm>
            <a:off x="838200" y="606426"/>
            <a:ext cx="10515600" cy="1325563"/>
          </a:xfrm>
        </p:spPr>
        <p:txBody>
          <a:bodyPr/>
          <a:lstStyle/>
          <a:p>
            <a:pPr algn="ctr"/>
            <a:r>
              <a:rPr lang="en-IN" b="1" dirty="0"/>
              <a:t>Madhubani Style and Techniques</a:t>
            </a:r>
          </a:p>
        </p:txBody>
      </p:sp>
      <p:sp>
        <p:nvSpPr>
          <p:cNvPr id="4" name="Text Placeholder 3">
            <a:extLst>
              <a:ext uri="{FF2B5EF4-FFF2-40B4-BE49-F238E27FC236}">
                <a16:creationId xmlns:a16="http://schemas.microsoft.com/office/drawing/2014/main" id="{43315179-3E9C-5CE8-6245-9D1C9B0F2C9C}"/>
              </a:ext>
            </a:extLst>
          </p:cNvPr>
          <p:cNvSpPr>
            <a:spLocks noGrp="1"/>
          </p:cNvSpPr>
          <p:nvPr>
            <p:ph type="body" idx="1"/>
          </p:nvPr>
        </p:nvSpPr>
        <p:spPr/>
        <p:txBody>
          <a:bodyPr>
            <a:normAutofit/>
          </a:bodyPr>
          <a:lstStyle/>
          <a:p>
            <a:r>
              <a:rPr lang="en-IN" sz="3200" b="0" dirty="0">
                <a:latin typeface="Times New Roman" panose="02020603050405020304" pitchFamily="18" charset="0"/>
                <a:cs typeface="Times New Roman" panose="02020603050405020304" pitchFamily="18" charset="0"/>
              </a:rPr>
              <a:t>Materials and Tools</a:t>
            </a:r>
          </a:p>
        </p:txBody>
      </p:sp>
      <p:sp>
        <p:nvSpPr>
          <p:cNvPr id="6" name="Content Placeholder 5">
            <a:extLst>
              <a:ext uri="{FF2B5EF4-FFF2-40B4-BE49-F238E27FC236}">
                <a16:creationId xmlns:a16="http://schemas.microsoft.com/office/drawing/2014/main" id="{FDD89D15-61F5-00B6-8AE4-75F7619C66E2}"/>
              </a:ext>
            </a:extLst>
          </p:cNvPr>
          <p:cNvSpPr>
            <a:spLocks noGrp="1"/>
          </p:cNvSpPr>
          <p:nvPr>
            <p:ph sz="half" idx="2"/>
          </p:nvPr>
        </p:nvSpPr>
        <p:spPr/>
        <p:txBody>
          <a:bodyPr>
            <a:normAutofit/>
          </a:bodyPr>
          <a:lstStyle/>
          <a:p>
            <a:r>
              <a:rPr lang="en-US" sz="2400" dirty="0"/>
              <a:t>Traditionally, </a:t>
            </a:r>
            <a:r>
              <a:rPr lang="en-US" sz="2400" dirty="0" err="1"/>
              <a:t>Madhubani</a:t>
            </a:r>
            <a:r>
              <a:rPr lang="en-US" sz="2400" dirty="0"/>
              <a:t> paintings were created using natural materials such as bamboo sticks, cotton cloth, and natural pigments made from flowers, leaves, and other organic matter. Today, many artists also use modern materials such as acrylic paints and canvas.</a:t>
            </a:r>
            <a:endParaRPr lang="en-IN" sz="2400" b="1" dirty="0"/>
          </a:p>
        </p:txBody>
      </p:sp>
      <p:sp>
        <p:nvSpPr>
          <p:cNvPr id="8" name="Text Placeholder 7">
            <a:extLst>
              <a:ext uri="{FF2B5EF4-FFF2-40B4-BE49-F238E27FC236}">
                <a16:creationId xmlns:a16="http://schemas.microsoft.com/office/drawing/2014/main" id="{ABBAB0B0-8F51-4CC6-9BA0-83466B2A6F95}"/>
              </a:ext>
            </a:extLst>
          </p:cNvPr>
          <p:cNvSpPr>
            <a:spLocks noGrp="1"/>
          </p:cNvSpPr>
          <p:nvPr>
            <p:ph type="body" sz="quarter" idx="3"/>
          </p:nvPr>
        </p:nvSpPr>
        <p:spPr/>
        <p:txBody>
          <a:bodyPr>
            <a:normAutofit/>
          </a:bodyPr>
          <a:lstStyle/>
          <a:p>
            <a:r>
              <a:rPr lang="en-IN" sz="3200" b="0" dirty="0">
                <a:latin typeface="Times New Roman" panose="02020603050405020304" pitchFamily="18" charset="0"/>
                <a:cs typeface="Times New Roman" panose="02020603050405020304" pitchFamily="18" charset="0"/>
              </a:rPr>
              <a:t>Techniques</a:t>
            </a:r>
            <a:endParaRPr lang="en-IN" sz="4000" b="0" dirty="0">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A75920BB-C3D9-355C-BD30-196F85299139}"/>
              </a:ext>
            </a:extLst>
          </p:cNvPr>
          <p:cNvSpPr>
            <a:spLocks noGrp="1"/>
          </p:cNvSpPr>
          <p:nvPr>
            <p:ph sz="quarter" idx="4"/>
          </p:nvPr>
        </p:nvSpPr>
        <p:spPr/>
        <p:txBody>
          <a:bodyPr>
            <a:normAutofit/>
          </a:bodyPr>
          <a:lstStyle/>
          <a:p>
            <a:r>
              <a:rPr lang="en-US" sz="2400" dirty="0" err="1">
                <a:latin typeface="Times New Roman" panose="02020603050405020304" pitchFamily="18" charset="0"/>
                <a:cs typeface="Times New Roman" panose="02020603050405020304" pitchFamily="18" charset="0"/>
              </a:rPr>
              <a:t>Madhubani</a:t>
            </a:r>
            <a:r>
              <a:rPr lang="en-US" sz="2400" dirty="0">
                <a:latin typeface="Times New Roman" panose="02020603050405020304" pitchFamily="18" charset="0"/>
                <a:cs typeface="Times New Roman" panose="02020603050405020304" pitchFamily="18" charset="0"/>
              </a:rPr>
              <a:t> paintings are typically created using one of two techniques: the </a:t>
            </a:r>
            <a:r>
              <a:rPr lang="en-US" sz="2400" dirty="0" err="1">
                <a:latin typeface="Times New Roman" panose="02020603050405020304" pitchFamily="18" charset="0"/>
                <a:cs typeface="Times New Roman" panose="02020603050405020304" pitchFamily="18" charset="0"/>
              </a:rPr>
              <a:t>Kachni</a:t>
            </a:r>
            <a:r>
              <a:rPr lang="en-US" sz="2400" dirty="0">
                <a:latin typeface="Times New Roman" panose="02020603050405020304" pitchFamily="18" charset="0"/>
                <a:cs typeface="Times New Roman" panose="02020603050405020304" pitchFamily="18" charset="0"/>
              </a:rPr>
              <a:t> style or the </a:t>
            </a:r>
            <a:r>
              <a:rPr lang="en-US" sz="2400" dirty="0" err="1">
                <a:latin typeface="Times New Roman" panose="02020603050405020304" pitchFamily="18" charset="0"/>
                <a:cs typeface="Times New Roman" panose="02020603050405020304" pitchFamily="18" charset="0"/>
              </a:rPr>
              <a:t>Bharni</a:t>
            </a:r>
            <a:r>
              <a:rPr lang="en-US" sz="2400" dirty="0">
                <a:latin typeface="Times New Roman" panose="02020603050405020304" pitchFamily="18" charset="0"/>
                <a:cs typeface="Times New Roman" panose="02020603050405020304" pitchFamily="18" charset="0"/>
              </a:rPr>
              <a:t> style. The </a:t>
            </a:r>
            <a:r>
              <a:rPr lang="en-US" sz="2400" dirty="0" err="1">
                <a:latin typeface="Times New Roman" panose="02020603050405020304" pitchFamily="18" charset="0"/>
                <a:cs typeface="Times New Roman" panose="02020603050405020304" pitchFamily="18" charset="0"/>
              </a:rPr>
              <a:t>Kachni</a:t>
            </a:r>
            <a:r>
              <a:rPr lang="en-US" sz="2400" dirty="0">
                <a:latin typeface="Times New Roman" panose="02020603050405020304" pitchFamily="18" charset="0"/>
                <a:cs typeface="Times New Roman" panose="02020603050405020304" pitchFamily="18" charset="0"/>
              </a:rPr>
              <a:t> style involves creating outlines of the design using a bamboo stick or pen, and then filling in the design with color. The </a:t>
            </a:r>
            <a:r>
              <a:rPr lang="en-US" sz="2400" dirty="0" err="1">
                <a:latin typeface="Times New Roman" panose="02020603050405020304" pitchFamily="18" charset="0"/>
                <a:cs typeface="Times New Roman" panose="02020603050405020304" pitchFamily="18" charset="0"/>
              </a:rPr>
              <a:t>Bharni</a:t>
            </a:r>
            <a:r>
              <a:rPr lang="en-US" sz="2400" dirty="0">
                <a:latin typeface="Times New Roman" panose="02020603050405020304" pitchFamily="18" charset="0"/>
                <a:cs typeface="Times New Roman" panose="02020603050405020304" pitchFamily="18" charset="0"/>
              </a:rPr>
              <a:t> style involves filling in the entire design with color, and then adding details and outlines on top of the base layer.</a:t>
            </a:r>
            <a:endParaRPr lang="en-IN" sz="2400" dirty="0">
              <a:latin typeface="Times New Roman" panose="02020603050405020304" pitchFamily="18" charset="0"/>
              <a:cs typeface="Times New Roman" panose="02020603050405020304" pitchFamily="18" charset="0"/>
            </a:endParaRPr>
          </a:p>
        </p:txBody>
      </p:sp>
      <p:pic>
        <p:nvPicPr>
          <p:cNvPr id="5" name="Picture 4" descr="A blue and white circle with text&#10;&#10;Description automatically generated">
            <a:extLst>
              <a:ext uri="{FF2B5EF4-FFF2-40B4-BE49-F238E27FC236}">
                <a16:creationId xmlns:a16="http://schemas.microsoft.com/office/drawing/2014/main" id="{0FAEDDA9-707F-2DEE-2F5C-3F9AB5C88666}"/>
              </a:ext>
            </a:extLst>
          </p:cNvPr>
          <p:cNvPicPr>
            <a:picLocks noChangeAspect="1"/>
          </p:cNvPicPr>
          <p:nvPr/>
        </p:nvPicPr>
        <p:blipFill rotWithShape="1">
          <a:blip r:embed="rId2">
            <a:extLst>
              <a:ext uri="{28A0092B-C50C-407E-A947-70E740481C1C}">
                <a14:useLocalDpi xmlns:a14="http://schemas.microsoft.com/office/drawing/2010/main" val="0"/>
              </a:ext>
            </a:extLst>
          </a:blip>
          <a:srcRect l="19116" t="17767" r="19042" b="15953"/>
          <a:stretch/>
        </p:blipFill>
        <p:spPr>
          <a:xfrm>
            <a:off x="10891156" y="0"/>
            <a:ext cx="1321739" cy="1416591"/>
          </a:xfrm>
          <a:prstGeom prst="rect">
            <a:avLst/>
          </a:prstGeom>
        </p:spPr>
      </p:pic>
      <p:pic>
        <p:nvPicPr>
          <p:cNvPr id="7" name="Picture 6" descr="A logo with blue text&#10;&#10;Description automatically generated">
            <a:extLst>
              <a:ext uri="{FF2B5EF4-FFF2-40B4-BE49-F238E27FC236}">
                <a16:creationId xmlns:a16="http://schemas.microsoft.com/office/drawing/2014/main" id="{C4F84B95-ACCA-61D0-A37F-1C90A1B9BD0B}"/>
              </a:ext>
            </a:extLst>
          </p:cNvPr>
          <p:cNvPicPr>
            <a:picLocks noChangeAspect="1"/>
          </p:cNvPicPr>
          <p:nvPr/>
        </p:nvPicPr>
        <p:blipFill rotWithShape="1">
          <a:blip r:embed="rId3">
            <a:extLst>
              <a:ext uri="{28A0092B-C50C-407E-A947-70E740481C1C}">
                <a14:useLocalDpi xmlns:a14="http://schemas.microsoft.com/office/drawing/2010/main" val="0"/>
              </a:ext>
            </a:extLst>
          </a:blip>
          <a:srcRect t="14566" b="16086"/>
          <a:stretch/>
        </p:blipFill>
        <p:spPr>
          <a:xfrm>
            <a:off x="0" y="37467"/>
            <a:ext cx="2362334" cy="909590"/>
          </a:xfrm>
          <a:prstGeom prst="rect">
            <a:avLst/>
          </a:prstGeom>
        </p:spPr>
      </p:pic>
    </p:spTree>
    <p:extLst>
      <p:ext uri="{BB962C8B-B14F-4D97-AF65-F5344CB8AC3E}">
        <p14:creationId xmlns:p14="http://schemas.microsoft.com/office/powerpoint/2010/main" val="38275594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A514-B320-9886-11A3-17DAF8C92A12}"/>
              </a:ext>
            </a:extLst>
          </p:cNvPr>
          <p:cNvSpPr>
            <a:spLocks noGrp="1"/>
          </p:cNvSpPr>
          <p:nvPr>
            <p:ph type="title"/>
          </p:nvPr>
        </p:nvSpPr>
        <p:spPr>
          <a:xfrm>
            <a:off x="4129881" y="633331"/>
            <a:ext cx="3932237" cy="677636"/>
          </a:xfrm>
        </p:spPr>
        <p:txBody>
          <a:bodyPr/>
          <a:lstStyle/>
          <a:p>
            <a:r>
              <a:rPr lang="en-IN" dirty="0">
                <a:latin typeface="Times New Roman" panose="02020603050405020304" pitchFamily="18" charset="0"/>
                <a:cs typeface="Times New Roman" panose="02020603050405020304" pitchFamily="18" charset="0"/>
              </a:rPr>
              <a:t>Madhubani in Fashion</a:t>
            </a:r>
          </a:p>
        </p:txBody>
      </p:sp>
      <p:sp>
        <p:nvSpPr>
          <p:cNvPr id="4" name="Text Placeholder 3">
            <a:extLst>
              <a:ext uri="{FF2B5EF4-FFF2-40B4-BE49-F238E27FC236}">
                <a16:creationId xmlns:a16="http://schemas.microsoft.com/office/drawing/2014/main" id="{EB3D8BAB-803F-5C35-CCF1-5EB8E4311D72}"/>
              </a:ext>
            </a:extLst>
          </p:cNvPr>
          <p:cNvSpPr>
            <a:spLocks noGrp="1"/>
          </p:cNvSpPr>
          <p:nvPr>
            <p:ph type="body" sz="half" idx="2"/>
          </p:nvPr>
        </p:nvSpPr>
        <p:spPr>
          <a:xfrm>
            <a:off x="956923" y="1645670"/>
            <a:ext cx="4713287" cy="3811588"/>
          </a:xfrm>
        </p:spPr>
        <p:txBody>
          <a:bodyPr>
            <a:normAutofit/>
          </a:bodyPr>
          <a:lstStyle/>
          <a:p>
            <a:pPr algn="just"/>
            <a:r>
              <a:rPr lang="en-US" sz="2400" dirty="0" err="1">
                <a:latin typeface="Times New Roman" panose="02020603050405020304" pitchFamily="18" charset="0"/>
                <a:cs typeface="Times New Roman" panose="02020603050405020304" pitchFamily="18" charset="0"/>
              </a:rPr>
              <a:t>Madhubani</a:t>
            </a:r>
            <a:r>
              <a:rPr lang="en-US" sz="2400" dirty="0">
                <a:latin typeface="Times New Roman" panose="02020603050405020304" pitchFamily="18" charset="0"/>
                <a:cs typeface="Times New Roman" panose="02020603050405020304" pitchFamily="18" charset="0"/>
              </a:rPr>
              <a:t> paintings have been incorporated into fashion in a variety of ways, including on sarees, dresses, and scarves. The intricate designs and vibrant colors make for stunning statement pieces that celebrate India's rich cultural heritage.</a:t>
            </a:r>
            <a:endParaRPr lang="en-IN" sz="2400" dirty="0">
              <a:latin typeface="Times New Roman" panose="02020603050405020304" pitchFamily="18" charset="0"/>
              <a:cs typeface="Times New Roman" panose="02020603050405020304" pitchFamily="18" charset="0"/>
            </a:endParaRPr>
          </a:p>
        </p:txBody>
      </p:sp>
      <p:pic>
        <p:nvPicPr>
          <p:cNvPr id="7" name="Picture 6" descr="A logo with blue text">
            <a:extLst>
              <a:ext uri="{FF2B5EF4-FFF2-40B4-BE49-F238E27FC236}">
                <a16:creationId xmlns:a16="http://schemas.microsoft.com/office/drawing/2014/main" id="{988BCBFA-35D1-E29E-12FD-EF57620F873F}"/>
              </a:ext>
            </a:extLst>
          </p:cNvPr>
          <p:cNvPicPr>
            <a:picLocks noChangeAspect="1"/>
          </p:cNvPicPr>
          <p:nvPr/>
        </p:nvPicPr>
        <p:blipFill rotWithShape="1">
          <a:blip r:embed="rId2">
            <a:extLst>
              <a:ext uri="{28A0092B-C50C-407E-A947-70E740481C1C}">
                <a14:useLocalDpi xmlns:a14="http://schemas.microsoft.com/office/drawing/2010/main" val="0"/>
              </a:ext>
            </a:extLst>
          </a:blip>
          <a:srcRect t="14566" b="16086"/>
          <a:stretch/>
        </p:blipFill>
        <p:spPr>
          <a:xfrm>
            <a:off x="0" y="37467"/>
            <a:ext cx="2362334" cy="909590"/>
          </a:xfrm>
          <a:prstGeom prst="rect">
            <a:avLst/>
          </a:prstGeom>
        </p:spPr>
      </p:pic>
      <p:pic>
        <p:nvPicPr>
          <p:cNvPr id="8" name="Picture 7" descr="DSBS">
            <a:extLst>
              <a:ext uri="{FF2B5EF4-FFF2-40B4-BE49-F238E27FC236}">
                <a16:creationId xmlns:a16="http://schemas.microsoft.com/office/drawing/2014/main" id="{F7030383-5FA4-20C4-473F-6A22CB32C8ED}"/>
              </a:ext>
            </a:extLst>
          </p:cNvPr>
          <p:cNvPicPr>
            <a:picLocks noChangeAspect="1"/>
          </p:cNvPicPr>
          <p:nvPr/>
        </p:nvPicPr>
        <p:blipFill rotWithShape="1">
          <a:blip r:embed="rId3">
            <a:extLst>
              <a:ext uri="{28A0092B-C50C-407E-A947-70E740481C1C}">
                <a14:useLocalDpi xmlns:a14="http://schemas.microsoft.com/office/drawing/2010/main" val="0"/>
              </a:ext>
            </a:extLst>
          </a:blip>
          <a:srcRect l="19116" t="17767" r="19042" b="15953"/>
          <a:stretch/>
        </p:blipFill>
        <p:spPr>
          <a:xfrm>
            <a:off x="11111592" y="1"/>
            <a:ext cx="1101303" cy="1180336"/>
          </a:xfrm>
          <a:prstGeom prst="rect">
            <a:avLst/>
          </a:prstGeom>
        </p:spPr>
      </p:pic>
      <p:pic>
        <p:nvPicPr>
          <p:cNvPr id="12" name="Picture 11">
            <a:extLst>
              <a:ext uri="{FF2B5EF4-FFF2-40B4-BE49-F238E27FC236}">
                <a16:creationId xmlns:a16="http://schemas.microsoft.com/office/drawing/2014/main" id="{4624E44B-3D64-6830-BD85-6DD93DA3D4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2691" y="1523206"/>
            <a:ext cx="4392386" cy="4392386"/>
          </a:xfrm>
          <a:prstGeom prst="rect">
            <a:avLst/>
          </a:prstGeom>
        </p:spPr>
      </p:pic>
    </p:spTree>
    <p:extLst>
      <p:ext uri="{BB962C8B-B14F-4D97-AF65-F5344CB8AC3E}">
        <p14:creationId xmlns:p14="http://schemas.microsoft.com/office/powerpoint/2010/main" val="3779345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A514-B320-9886-11A3-17DAF8C92A12}"/>
              </a:ext>
            </a:extLst>
          </p:cNvPr>
          <p:cNvSpPr>
            <a:spLocks noGrp="1"/>
          </p:cNvSpPr>
          <p:nvPr>
            <p:ph type="title"/>
          </p:nvPr>
        </p:nvSpPr>
        <p:spPr>
          <a:xfrm>
            <a:off x="3776719" y="674136"/>
            <a:ext cx="4638562" cy="677636"/>
          </a:xfrm>
        </p:spPr>
        <p:txBody>
          <a:bodyPr>
            <a:normAutofit fontScale="90000"/>
          </a:bodyPr>
          <a:lstStyle/>
          <a:p>
            <a:r>
              <a:rPr lang="en-IN" dirty="0">
                <a:latin typeface="Times New Roman" panose="02020603050405020304" pitchFamily="18" charset="0"/>
                <a:cs typeface="Times New Roman" panose="02020603050405020304" pitchFamily="18" charset="0"/>
              </a:rPr>
              <a:t>Madhubani in Home Decor</a:t>
            </a:r>
          </a:p>
        </p:txBody>
      </p:sp>
      <p:sp>
        <p:nvSpPr>
          <p:cNvPr id="4" name="Text Placeholder 3">
            <a:extLst>
              <a:ext uri="{FF2B5EF4-FFF2-40B4-BE49-F238E27FC236}">
                <a16:creationId xmlns:a16="http://schemas.microsoft.com/office/drawing/2014/main" id="{EB3D8BAB-803F-5C35-CCF1-5EB8E4311D72}"/>
              </a:ext>
            </a:extLst>
          </p:cNvPr>
          <p:cNvSpPr>
            <a:spLocks noGrp="1"/>
          </p:cNvSpPr>
          <p:nvPr>
            <p:ph type="body" sz="half" idx="2"/>
          </p:nvPr>
        </p:nvSpPr>
        <p:spPr>
          <a:xfrm>
            <a:off x="956923" y="1645670"/>
            <a:ext cx="4713287" cy="3811588"/>
          </a:xfrm>
        </p:spPr>
        <p:txBody>
          <a:bodyPr>
            <a:normAutofit/>
          </a:bodyPr>
          <a:lstStyle/>
          <a:p>
            <a:pPr algn="just"/>
            <a:r>
              <a:rPr lang="en-US" sz="2400" dirty="0" err="1">
                <a:latin typeface="Times New Roman" panose="02020603050405020304" pitchFamily="18" charset="0"/>
                <a:cs typeface="Times New Roman" panose="02020603050405020304" pitchFamily="18" charset="0"/>
              </a:rPr>
              <a:t>Madhubani</a:t>
            </a:r>
            <a:r>
              <a:rPr lang="en-US" sz="2400" dirty="0">
                <a:latin typeface="Times New Roman" panose="02020603050405020304" pitchFamily="18" charset="0"/>
                <a:cs typeface="Times New Roman" panose="02020603050405020304" pitchFamily="18" charset="0"/>
              </a:rPr>
              <a:t> paintings are also popular in home decor, with hand-painted cushion covers, bedspreads, and ceramic plates being especially popular. These items add a touch of traditional Indian artistry to any home and are often used to create a bohemian or eclectic aesthetic.</a:t>
            </a:r>
            <a:endParaRPr lang="en-IN" sz="2400" dirty="0">
              <a:latin typeface="Times New Roman" panose="02020603050405020304" pitchFamily="18" charset="0"/>
              <a:cs typeface="Times New Roman" panose="02020603050405020304" pitchFamily="18" charset="0"/>
            </a:endParaRPr>
          </a:p>
        </p:txBody>
      </p:sp>
      <p:pic>
        <p:nvPicPr>
          <p:cNvPr id="7" name="Picture 6" descr="A logo with blue text">
            <a:extLst>
              <a:ext uri="{FF2B5EF4-FFF2-40B4-BE49-F238E27FC236}">
                <a16:creationId xmlns:a16="http://schemas.microsoft.com/office/drawing/2014/main" id="{988BCBFA-35D1-E29E-12FD-EF57620F873F}"/>
              </a:ext>
            </a:extLst>
          </p:cNvPr>
          <p:cNvPicPr>
            <a:picLocks noChangeAspect="1"/>
          </p:cNvPicPr>
          <p:nvPr/>
        </p:nvPicPr>
        <p:blipFill rotWithShape="1">
          <a:blip r:embed="rId2">
            <a:extLst>
              <a:ext uri="{28A0092B-C50C-407E-A947-70E740481C1C}">
                <a14:useLocalDpi xmlns:a14="http://schemas.microsoft.com/office/drawing/2010/main" val="0"/>
              </a:ext>
            </a:extLst>
          </a:blip>
          <a:srcRect t="14566" b="16086"/>
          <a:stretch/>
        </p:blipFill>
        <p:spPr>
          <a:xfrm>
            <a:off x="0" y="37467"/>
            <a:ext cx="2362334" cy="909590"/>
          </a:xfrm>
          <a:prstGeom prst="rect">
            <a:avLst/>
          </a:prstGeom>
        </p:spPr>
      </p:pic>
      <p:pic>
        <p:nvPicPr>
          <p:cNvPr id="8" name="Picture 7" descr="DSBS">
            <a:extLst>
              <a:ext uri="{FF2B5EF4-FFF2-40B4-BE49-F238E27FC236}">
                <a16:creationId xmlns:a16="http://schemas.microsoft.com/office/drawing/2014/main" id="{F7030383-5FA4-20C4-473F-6A22CB32C8ED}"/>
              </a:ext>
            </a:extLst>
          </p:cNvPr>
          <p:cNvPicPr>
            <a:picLocks noChangeAspect="1"/>
          </p:cNvPicPr>
          <p:nvPr/>
        </p:nvPicPr>
        <p:blipFill rotWithShape="1">
          <a:blip r:embed="rId3">
            <a:extLst>
              <a:ext uri="{28A0092B-C50C-407E-A947-70E740481C1C}">
                <a14:useLocalDpi xmlns:a14="http://schemas.microsoft.com/office/drawing/2010/main" val="0"/>
              </a:ext>
            </a:extLst>
          </a:blip>
          <a:srcRect l="19116" t="17767" r="19042" b="15953"/>
          <a:stretch/>
        </p:blipFill>
        <p:spPr>
          <a:xfrm>
            <a:off x="11111592" y="1"/>
            <a:ext cx="1101303" cy="1180336"/>
          </a:xfrm>
          <a:prstGeom prst="rect">
            <a:avLst/>
          </a:prstGeom>
        </p:spPr>
      </p:pic>
      <p:pic>
        <p:nvPicPr>
          <p:cNvPr id="12" name="Picture 11">
            <a:extLst>
              <a:ext uri="{FF2B5EF4-FFF2-40B4-BE49-F238E27FC236}">
                <a16:creationId xmlns:a16="http://schemas.microsoft.com/office/drawing/2014/main" id="{4624E44B-3D64-6830-BD85-6DD93DA3D4F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842691" y="1523206"/>
            <a:ext cx="4392386" cy="4392386"/>
          </a:xfrm>
          <a:prstGeom prst="rect">
            <a:avLst/>
          </a:prstGeom>
        </p:spPr>
      </p:pic>
    </p:spTree>
    <p:extLst>
      <p:ext uri="{BB962C8B-B14F-4D97-AF65-F5344CB8AC3E}">
        <p14:creationId xmlns:p14="http://schemas.microsoft.com/office/powerpoint/2010/main" val="8379783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26165-90D3-B9A4-DBBC-8F21BE690248}"/>
              </a:ext>
            </a:extLst>
          </p:cNvPr>
          <p:cNvSpPr>
            <a:spLocks noGrp="1"/>
          </p:cNvSpPr>
          <p:nvPr>
            <p:ph type="title"/>
          </p:nvPr>
        </p:nvSpPr>
        <p:spPr>
          <a:xfrm>
            <a:off x="514286" y="428080"/>
            <a:ext cx="10515600" cy="1325563"/>
          </a:xfrm>
        </p:spPr>
        <p:txBody>
          <a:bodyPr/>
          <a:lstStyle/>
          <a:p>
            <a:pPr algn="ctr"/>
            <a:r>
              <a:rPr lang="en-IN" dirty="0"/>
              <a:t>Photos</a:t>
            </a:r>
          </a:p>
        </p:txBody>
      </p:sp>
      <p:pic>
        <p:nvPicPr>
          <p:cNvPr id="6" name="Content Placeholder 5">
            <a:extLst>
              <a:ext uri="{FF2B5EF4-FFF2-40B4-BE49-F238E27FC236}">
                <a16:creationId xmlns:a16="http://schemas.microsoft.com/office/drawing/2014/main" id="{00E55F88-443E-84C0-13D4-15E73D007C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0180" y="1385333"/>
            <a:ext cx="3133923" cy="3133923"/>
          </a:xfrm>
        </p:spPr>
      </p:pic>
      <p:pic>
        <p:nvPicPr>
          <p:cNvPr id="5" name="Picture 4" descr="A blue and white circle with text&#10;&#10;Description automatically generated">
            <a:extLst>
              <a:ext uri="{FF2B5EF4-FFF2-40B4-BE49-F238E27FC236}">
                <a16:creationId xmlns:a16="http://schemas.microsoft.com/office/drawing/2014/main" id="{0FAEDDA9-707F-2DEE-2F5C-3F9AB5C88666}"/>
              </a:ext>
            </a:extLst>
          </p:cNvPr>
          <p:cNvPicPr>
            <a:picLocks noChangeAspect="1"/>
          </p:cNvPicPr>
          <p:nvPr/>
        </p:nvPicPr>
        <p:blipFill rotWithShape="1">
          <a:blip r:embed="rId3">
            <a:extLst>
              <a:ext uri="{28A0092B-C50C-407E-A947-70E740481C1C}">
                <a14:useLocalDpi xmlns:a14="http://schemas.microsoft.com/office/drawing/2010/main" val="0"/>
              </a:ext>
            </a:extLst>
          </a:blip>
          <a:srcRect l="19116" t="17767" r="19042" b="15953"/>
          <a:stretch/>
        </p:blipFill>
        <p:spPr>
          <a:xfrm>
            <a:off x="10668000" y="0"/>
            <a:ext cx="1544896" cy="1655763"/>
          </a:xfrm>
          <a:prstGeom prst="rect">
            <a:avLst/>
          </a:prstGeom>
        </p:spPr>
      </p:pic>
      <p:pic>
        <p:nvPicPr>
          <p:cNvPr id="7" name="Picture 6" descr="A logo with blue text&#10;&#10;Description automatically generated">
            <a:extLst>
              <a:ext uri="{FF2B5EF4-FFF2-40B4-BE49-F238E27FC236}">
                <a16:creationId xmlns:a16="http://schemas.microsoft.com/office/drawing/2014/main" id="{C4F84B95-ACCA-61D0-A37F-1C90A1B9BD0B}"/>
              </a:ext>
            </a:extLst>
          </p:cNvPr>
          <p:cNvPicPr>
            <a:picLocks noChangeAspect="1"/>
          </p:cNvPicPr>
          <p:nvPr/>
        </p:nvPicPr>
        <p:blipFill rotWithShape="1">
          <a:blip r:embed="rId4">
            <a:extLst>
              <a:ext uri="{28A0092B-C50C-407E-A947-70E740481C1C}">
                <a14:useLocalDpi xmlns:a14="http://schemas.microsoft.com/office/drawing/2010/main" val="0"/>
              </a:ext>
            </a:extLst>
          </a:blip>
          <a:srcRect t="14566" b="16086"/>
          <a:stretch/>
        </p:blipFill>
        <p:spPr>
          <a:xfrm>
            <a:off x="0" y="37467"/>
            <a:ext cx="2817628" cy="1084896"/>
          </a:xfrm>
          <a:prstGeom prst="rect">
            <a:avLst/>
          </a:prstGeom>
        </p:spPr>
      </p:pic>
      <p:pic>
        <p:nvPicPr>
          <p:cNvPr id="9" name="Picture 8">
            <a:extLst>
              <a:ext uri="{FF2B5EF4-FFF2-40B4-BE49-F238E27FC236}">
                <a16:creationId xmlns:a16="http://schemas.microsoft.com/office/drawing/2014/main" id="{900FCC67-75E1-919C-9EF9-190C22431B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10152" y="3272128"/>
            <a:ext cx="3212713" cy="3212713"/>
          </a:xfrm>
          <a:prstGeom prst="rect">
            <a:avLst/>
          </a:prstGeom>
        </p:spPr>
      </p:pic>
      <p:pic>
        <p:nvPicPr>
          <p:cNvPr id="11" name="Picture 10">
            <a:extLst>
              <a:ext uri="{FF2B5EF4-FFF2-40B4-BE49-F238E27FC236}">
                <a16:creationId xmlns:a16="http://schemas.microsoft.com/office/drawing/2014/main" id="{D19C8BFF-BDD9-4AE1-B7F1-E726B453BF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31460" y="1655763"/>
            <a:ext cx="2783475" cy="2783475"/>
          </a:xfrm>
          <a:prstGeom prst="rect">
            <a:avLst/>
          </a:prstGeom>
        </p:spPr>
      </p:pic>
      <p:pic>
        <p:nvPicPr>
          <p:cNvPr id="13" name="Picture 12">
            <a:extLst>
              <a:ext uri="{FF2B5EF4-FFF2-40B4-BE49-F238E27FC236}">
                <a16:creationId xmlns:a16="http://schemas.microsoft.com/office/drawing/2014/main" id="{94C6C392-2D49-9567-BFA9-B8553D6D829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36501" y="3574528"/>
            <a:ext cx="2783476" cy="2783476"/>
          </a:xfrm>
          <a:prstGeom prst="rect">
            <a:avLst/>
          </a:prstGeom>
        </p:spPr>
      </p:pic>
    </p:spTree>
    <p:extLst>
      <p:ext uri="{BB962C8B-B14F-4D97-AF65-F5344CB8AC3E}">
        <p14:creationId xmlns:p14="http://schemas.microsoft.com/office/powerpoint/2010/main" val="24771361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607</Words>
  <Application>Microsoft Office PowerPoint</Application>
  <PresentationFormat>Widescreen</PresentationFormat>
  <Paragraphs>37</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21LEM301T - Indian Art Form</vt:lpstr>
      <vt:lpstr>Introduction</vt:lpstr>
      <vt:lpstr>History of Madhubani Paintings</vt:lpstr>
      <vt:lpstr>Locality and Unique Features</vt:lpstr>
      <vt:lpstr>Requirements</vt:lpstr>
      <vt:lpstr>Madhubani Style and Techniques</vt:lpstr>
      <vt:lpstr>Madhubani in Fashion</vt:lpstr>
      <vt:lpstr>Madhubani in Home Decor</vt:lpstr>
      <vt:lpstr>Photos</vt:lpstr>
      <vt:lpstr>Videos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21LEM301T - Indian Art Form</dc:title>
  <dc:creator>Shantha Kumari K 102805</dc:creator>
  <cp:lastModifiedBy>Aniruddha Ponnuri</cp:lastModifiedBy>
  <cp:revision>4</cp:revision>
  <dcterms:created xsi:type="dcterms:W3CDTF">2023-10-19T16:58:49Z</dcterms:created>
  <dcterms:modified xsi:type="dcterms:W3CDTF">2023-10-24T13:06:38Z</dcterms:modified>
</cp:coreProperties>
</file>

<file path=docProps/thumbnail.jpeg>
</file>